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1" r:id="rId5"/>
    <p:sldId id="270" r:id="rId6"/>
    <p:sldId id="272" r:id="rId7"/>
    <p:sldId id="273" r:id="rId8"/>
    <p:sldId id="274" r:id="rId9"/>
    <p:sldId id="275" r:id="rId10"/>
    <p:sldId id="277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324077911313713E-2"/>
          <c:y val="6.1729314138762946E-2"/>
          <c:w val="0.76421409494865777"/>
          <c:h val="0.78744060022800166"/>
        </c:manualLayout>
      </c:layout>
      <c:lineChart>
        <c:grouping val="standard"/>
        <c:varyColors val="0"/>
        <c:ser>
          <c:idx val="0"/>
          <c:order val="0"/>
          <c:tx>
            <c:strRef>
              <c:f>GrowthTable!$AZ$2</c:f>
              <c:strCache>
                <c:ptCount val="1"/>
                <c:pt idx="0">
                  <c:v>CHT FTEs (Non-MAT)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2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GrowthTable!$A$3:$A$30</c:f>
              <c:strCache>
                <c:ptCount val="28"/>
                <c:pt idx="0">
                  <c:v>2008Q3</c:v>
                </c:pt>
                <c:pt idx="1">
                  <c:v>2008Q4</c:v>
                </c:pt>
                <c:pt idx="2">
                  <c:v>2009Q1</c:v>
                </c:pt>
                <c:pt idx="3">
                  <c:v>2009Q2</c:v>
                </c:pt>
                <c:pt idx="4">
                  <c:v>2009Q3</c:v>
                </c:pt>
                <c:pt idx="5">
                  <c:v>2009Q4</c:v>
                </c:pt>
                <c:pt idx="6">
                  <c:v>2010Q1</c:v>
                </c:pt>
                <c:pt idx="7">
                  <c:v>2010Q2</c:v>
                </c:pt>
                <c:pt idx="8">
                  <c:v>2010Q3</c:v>
                </c:pt>
                <c:pt idx="9">
                  <c:v>2010Q4</c:v>
                </c:pt>
                <c:pt idx="10">
                  <c:v>2011Q1</c:v>
                </c:pt>
                <c:pt idx="11">
                  <c:v>2011Q2</c:v>
                </c:pt>
                <c:pt idx="12">
                  <c:v>2011Q3</c:v>
                </c:pt>
                <c:pt idx="13">
                  <c:v>2011Q4</c:v>
                </c:pt>
                <c:pt idx="14">
                  <c:v>2012Q1</c:v>
                </c:pt>
                <c:pt idx="15">
                  <c:v>2012Q2</c:v>
                </c:pt>
                <c:pt idx="16">
                  <c:v>2012Q3</c:v>
                </c:pt>
                <c:pt idx="17">
                  <c:v>2012Q4</c:v>
                </c:pt>
                <c:pt idx="18">
                  <c:v>2013Q1</c:v>
                </c:pt>
                <c:pt idx="19">
                  <c:v>2013Q2</c:v>
                </c:pt>
                <c:pt idx="20">
                  <c:v>2013Q3</c:v>
                </c:pt>
                <c:pt idx="21">
                  <c:v>2013Q4</c:v>
                </c:pt>
                <c:pt idx="22">
                  <c:v>2014Q1</c:v>
                </c:pt>
                <c:pt idx="23">
                  <c:v>2014Q2</c:v>
                </c:pt>
                <c:pt idx="24">
                  <c:v>2014Q3</c:v>
                </c:pt>
                <c:pt idx="25">
                  <c:v>2014Q4</c:v>
                </c:pt>
                <c:pt idx="26">
                  <c:v>2015Q1</c:v>
                </c:pt>
                <c:pt idx="27">
                  <c:v>2015Q2</c:v>
                </c:pt>
              </c:strCache>
            </c:strRef>
          </c:cat>
          <c:val>
            <c:numRef>
              <c:f>GrowthTable!$AZ$3:$AZ$30</c:f>
              <c:numCache>
                <c:formatCode>#,##0.0</c:formatCode>
                <c:ptCount val="28"/>
                <c:pt idx="0">
                  <c:v>5.8</c:v>
                </c:pt>
                <c:pt idx="1">
                  <c:v>8.8000000000000007</c:v>
                </c:pt>
                <c:pt idx="2">
                  <c:v>11.1</c:v>
                </c:pt>
                <c:pt idx="3">
                  <c:v>11.1</c:v>
                </c:pt>
                <c:pt idx="4">
                  <c:v>11.1</c:v>
                </c:pt>
                <c:pt idx="5">
                  <c:v>11.1</c:v>
                </c:pt>
                <c:pt idx="6">
                  <c:v>16.59</c:v>
                </c:pt>
                <c:pt idx="7">
                  <c:v>16.59</c:v>
                </c:pt>
                <c:pt idx="8">
                  <c:v>15.42</c:v>
                </c:pt>
                <c:pt idx="9">
                  <c:v>19.29</c:v>
                </c:pt>
                <c:pt idx="10">
                  <c:v>21</c:v>
                </c:pt>
                <c:pt idx="11">
                  <c:v>23.92</c:v>
                </c:pt>
                <c:pt idx="12">
                  <c:v>36.619999999999997</c:v>
                </c:pt>
                <c:pt idx="13">
                  <c:v>49.46</c:v>
                </c:pt>
                <c:pt idx="14">
                  <c:v>62.03</c:v>
                </c:pt>
                <c:pt idx="15">
                  <c:v>79.599999999999994</c:v>
                </c:pt>
                <c:pt idx="16">
                  <c:v>85.9</c:v>
                </c:pt>
                <c:pt idx="17">
                  <c:v>89.9</c:v>
                </c:pt>
                <c:pt idx="18">
                  <c:v>105.9</c:v>
                </c:pt>
                <c:pt idx="19">
                  <c:v>114.6</c:v>
                </c:pt>
                <c:pt idx="20">
                  <c:v>118.5</c:v>
                </c:pt>
                <c:pt idx="21">
                  <c:v>120</c:v>
                </c:pt>
                <c:pt idx="22">
                  <c:v>125.6</c:v>
                </c:pt>
                <c:pt idx="23">
                  <c:v>133.03</c:v>
                </c:pt>
                <c:pt idx="24">
                  <c:v>136</c:v>
                </c:pt>
                <c:pt idx="25">
                  <c:v>133</c:v>
                </c:pt>
                <c:pt idx="26">
                  <c:v>128.51</c:v>
                </c:pt>
                <c:pt idx="27">
                  <c:v>131.68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GrowthTable!$BH$2</c:f>
              <c:strCache>
                <c:ptCount val="1"/>
                <c:pt idx="0">
                  <c:v>Recognized PCMHs As Of End of Qtr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noFill/>
              </a:ln>
            </c:spPr>
          </c:marker>
          <c:dLbls>
            <c:dLbl>
              <c:idx val="2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GrowthTable!$A$3:$A$30</c:f>
              <c:strCache>
                <c:ptCount val="28"/>
                <c:pt idx="0">
                  <c:v>2008Q3</c:v>
                </c:pt>
                <c:pt idx="1">
                  <c:v>2008Q4</c:v>
                </c:pt>
                <c:pt idx="2">
                  <c:v>2009Q1</c:v>
                </c:pt>
                <c:pt idx="3">
                  <c:v>2009Q2</c:v>
                </c:pt>
                <c:pt idx="4">
                  <c:v>2009Q3</c:v>
                </c:pt>
                <c:pt idx="5">
                  <c:v>2009Q4</c:v>
                </c:pt>
                <c:pt idx="6">
                  <c:v>2010Q1</c:v>
                </c:pt>
                <c:pt idx="7">
                  <c:v>2010Q2</c:v>
                </c:pt>
                <c:pt idx="8">
                  <c:v>2010Q3</c:v>
                </c:pt>
                <c:pt idx="9">
                  <c:v>2010Q4</c:v>
                </c:pt>
                <c:pt idx="10">
                  <c:v>2011Q1</c:v>
                </c:pt>
                <c:pt idx="11">
                  <c:v>2011Q2</c:v>
                </c:pt>
                <c:pt idx="12">
                  <c:v>2011Q3</c:v>
                </c:pt>
                <c:pt idx="13">
                  <c:v>2011Q4</c:v>
                </c:pt>
                <c:pt idx="14">
                  <c:v>2012Q1</c:v>
                </c:pt>
                <c:pt idx="15">
                  <c:v>2012Q2</c:v>
                </c:pt>
                <c:pt idx="16">
                  <c:v>2012Q3</c:v>
                </c:pt>
                <c:pt idx="17">
                  <c:v>2012Q4</c:v>
                </c:pt>
                <c:pt idx="18">
                  <c:v>2013Q1</c:v>
                </c:pt>
                <c:pt idx="19">
                  <c:v>2013Q2</c:v>
                </c:pt>
                <c:pt idx="20">
                  <c:v>2013Q3</c:v>
                </c:pt>
                <c:pt idx="21">
                  <c:v>2013Q4</c:v>
                </c:pt>
                <c:pt idx="22">
                  <c:v>2014Q1</c:v>
                </c:pt>
                <c:pt idx="23">
                  <c:v>2014Q2</c:v>
                </c:pt>
                <c:pt idx="24">
                  <c:v>2014Q3</c:v>
                </c:pt>
                <c:pt idx="25">
                  <c:v>2014Q4</c:v>
                </c:pt>
                <c:pt idx="26">
                  <c:v>2015Q1</c:v>
                </c:pt>
                <c:pt idx="27">
                  <c:v>2015Q2</c:v>
                </c:pt>
              </c:strCache>
            </c:strRef>
          </c:cat>
          <c:val>
            <c:numRef>
              <c:f>GrowthTable!$BH$3:$BH$30</c:f>
              <c:numCache>
                <c:formatCode>#,##0</c:formatCode>
                <c:ptCount val="28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18</c:v>
                </c:pt>
                <c:pt idx="10">
                  <c:v>28</c:v>
                </c:pt>
                <c:pt idx="11">
                  <c:v>42</c:v>
                </c:pt>
                <c:pt idx="12">
                  <c:v>57</c:v>
                </c:pt>
                <c:pt idx="13">
                  <c:v>78</c:v>
                </c:pt>
                <c:pt idx="14">
                  <c:v>83</c:v>
                </c:pt>
                <c:pt idx="15">
                  <c:v>93</c:v>
                </c:pt>
                <c:pt idx="16">
                  <c:v>96</c:v>
                </c:pt>
                <c:pt idx="17">
                  <c:v>101</c:v>
                </c:pt>
                <c:pt idx="18">
                  <c:v>106</c:v>
                </c:pt>
                <c:pt idx="19">
                  <c:v>113</c:v>
                </c:pt>
                <c:pt idx="20">
                  <c:v>118</c:v>
                </c:pt>
                <c:pt idx="21">
                  <c:v>121</c:v>
                </c:pt>
                <c:pt idx="22">
                  <c:v>123</c:v>
                </c:pt>
                <c:pt idx="23">
                  <c:v>123</c:v>
                </c:pt>
                <c:pt idx="24">
                  <c:v>125</c:v>
                </c:pt>
                <c:pt idx="25">
                  <c:v>124</c:v>
                </c:pt>
                <c:pt idx="26">
                  <c:v>126</c:v>
                </c:pt>
                <c:pt idx="27">
                  <c:v>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6592"/>
        <c:axId val="8696576"/>
      </c:lineChart>
      <c:lineChart>
        <c:grouping val="standard"/>
        <c:varyColors val="0"/>
        <c:ser>
          <c:idx val="6"/>
          <c:order val="2"/>
          <c:tx>
            <c:strRef>
              <c:f>GrowthTable!$D$2</c:f>
              <c:strCache>
                <c:ptCount val="1"/>
                <c:pt idx="0">
                  <c:v>Onpoint Attributed (All Insurers; Participating and Not)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GrowthTable!$D$3:$D$30</c:f>
              <c:numCache>
                <c:formatCode>#,##0</c:formatCode>
                <c:ptCount val="28"/>
                <c:pt idx="0">
                  <c:v>10278</c:v>
                </c:pt>
                <c:pt idx="1">
                  <c:v>19730</c:v>
                </c:pt>
                <c:pt idx="2">
                  <c:v>20419</c:v>
                </c:pt>
                <c:pt idx="3">
                  <c:v>20929</c:v>
                </c:pt>
                <c:pt idx="4">
                  <c:v>21202</c:v>
                </c:pt>
                <c:pt idx="5">
                  <c:v>21577</c:v>
                </c:pt>
                <c:pt idx="6">
                  <c:v>33870</c:v>
                </c:pt>
                <c:pt idx="7">
                  <c:v>34606</c:v>
                </c:pt>
                <c:pt idx="8">
                  <c:v>34994</c:v>
                </c:pt>
                <c:pt idx="9">
                  <c:v>42519</c:v>
                </c:pt>
                <c:pt idx="10">
                  <c:v>70005</c:v>
                </c:pt>
                <c:pt idx="11">
                  <c:v>111390</c:v>
                </c:pt>
                <c:pt idx="12">
                  <c:v>166933</c:v>
                </c:pt>
                <c:pt idx="13">
                  <c:v>204182</c:v>
                </c:pt>
                <c:pt idx="14">
                  <c:v>230645</c:v>
                </c:pt>
                <c:pt idx="15">
                  <c:v>249994</c:v>
                </c:pt>
                <c:pt idx="16">
                  <c:v>273879</c:v>
                </c:pt>
                <c:pt idx="17">
                  <c:v>293862</c:v>
                </c:pt>
                <c:pt idx="18">
                  <c:v>317486</c:v>
                </c:pt>
                <c:pt idx="19">
                  <c:v>317486</c:v>
                </c:pt>
                <c:pt idx="20">
                  <c:v>317486</c:v>
                </c:pt>
                <c:pt idx="21">
                  <c:v>317486</c:v>
                </c:pt>
                <c:pt idx="22">
                  <c:v>334898</c:v>
                </c:pt>
                <c:pt idx="23">
                  <c:v>334898</c:v>
                </c:pt>
                <c:pt idx="24">
                  <c:v>334898</c:v>
                </c:pt>
                <c:pt idx="25">
                  <c:v>334898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GrowthTable!$C$2</c:f>
              <c:strCache>
                <c:ptCount val="1"/>
                <c:pt idx="0">
                  <c:v>Onpoint Count of Distinct VHCURES Members, All Ages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GrowthTable!$C$3:$C$30</c:f>
              <c:numCache>
                <c:formatCode>#,##0</c:formatCode>
                <c:ptCount val="28"/>
                <c:pt idx="0">
                  <c:v>531655</c:v>
                </c:pt>
                <c:pt idx="1">
                  <c:v>529665</c:v>
                </c:pt>
                <c:pt idx="2">
                  <c:v>531658</c:v>
                </c:pt>
                <c:pt idx="3">
                  <c:v>532553</c:v>
                </c:pt>
                <c:pt idx="4">
                  <c:v>531755</c:v>
                </c:pt>
                <c:pt idx="5">
                  <c:v>531085</c:v>
                </c:pt>
                <c:pt idx="6">
                  <c:v>533414</c:v>
                </c:pt>
                <c:pt idx="7">
                  <c:v>533573</c:v>
                </c:pt>
                <c:pt idx="8">
                  <c:v>534022</c:v>
                </c:pt>
                <c:pt idx="9">
                  <c:v>532431</c:v>
                </c:pt>
                <c:pt idx="10">
                  <c:v>531839</c:v>
                </c:pt>
                <c:pt idx="11">
                  <c:v>533726</c:v>
                </c:pt>
                <c:pt idx="12">
                  <c:v>535230</c:v>
                </c:pt>
                <c:pt idx="13">
                  <c:v>534622</c:v>
                </c:pt>
                <c:pt idx="14">
                  <c:v>532994</c:v>
                </c:pt>
                <c:pt idx="15">
                  <c:v>531967</c:v>
                </c:pt>
                <c:pt idx="16">
                  <c:v>516885</c:v>
                </c:pt>
                <c:pt idx="17">
                  <c:v>538363</c:v>
                </c:pt>
                <c:pt idx="18">
                  <c:v>534366</c:v>
                </c:pt>
                <c:pt idx="19">
                  <c:v>533751</c:v>
                </c:pt>
                <c:pt idx="20">
                  <c:v>534384</c:v>
                </c:pt>
                <c:pt idx="21">
                  <c:v>531953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2960"/>
        <c:axId val="8698496"/>
      </c:lineChart>
      <c:catAx>
        <c:axId val="868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en-US"/>
          </a:p>
        </c:txPr>
        <c:crossAx val="8696576"/>
        <c:crosses val="autoZero"/>
        <c:auto val="1"/>
        <c:lblAlgn val="ctr"/>
        <c:lblOffset val="100"/>
        <c:noMultiLvlLbl val="0"/>
      </c:catAx>
      <c:valAx>
        <c:axId val="8696576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>
                    <a:solidFill>
                      <a:srgbClr val="FF0000"/>
                    </a:solidFill>
                  </a:rPr>
                  <a:t>CHT FTE </a:t>
                </a:r>
                <a:r>
                  <a:rPr lang="en-US" sz="1800" dirty="0"/>
                  <a:t>and </a:t>
                </a:r>
                <a:r>
                  <a:rPr lang="en-US" sz="1800" dirty="0">
                    <a:solidFill>
                      <a:srgbClr val="0000FF"/>
                    </a:solidFill>
                  </a:rPr>
                  <a:t># Recognized Practices</a:t>
                </a:r>
              </a:p>
            </c:rich>
          </c:tx>
          <c:layout>
            <c:manualLayout>
              <c:xMode val="edge"/>
              <c:yMode val="edge"/>
              <c:x val="0"/>
              <c:y val="0.112829646841351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686592"/>
        <c:crosses val="autoZero"/>
        <c:crossBetween val="between"/>
      </c:valAx>
      <c:valAx>
        <c:axId val="8698496"/>
        <c:scaling>
          <c:orientation val="minMax"/>
          <c:max val="60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Attributed Patients</a:t>
                </a:r>
              </a:p>
            </c:rich>
          </c:tx>
          <c:layout>
            <c:manualLayout>
              <c:xMode val="edge"/>
              <c:yMode val="edge"/>
              <c:x val="0.95894001067663148"/>
              <c:y val="0.2892376540907122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12960"/>
        <c:crosses val="max"/>
        <c:crossBetween val="between"/>
      </c:valAx>
      <c:catAx>
        <c:axId val="871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869849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kern="100" baseline="0"/>
            </a:pPr>
            <a:endParaRPr lang="en-US"/>
          </a:p>
        </c:txPr>
      </c:legendEntry>
      <c:layout>
        <c:manualLayout>
          <c:xMode val="edge"/>
          <c:yMode val="edge"/>
          <c:x val="0.10630752482248443"/>
          <c:y val="0.18143376153131088"/>
          <c:w val="0.48516052181425873"/>
          <c:h val="0.2210945767868772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100" b="1" kern="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0.62049</cdr:x>
      <cdr:y>0.05318</cdr:y>
    </cdr:from>
    <cdr:to>
      <cdr:x>0.72608</cdr:x>
      <cdr:y>0.19857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73263" y="3344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C4-5AE3-A04C-A7AB-F6DB175CF4BC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276" y="2873917"/>
            <a:ext cx="6822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State Innovation Model (SIM)</a:t>
            </a:r>
          </a:p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Sustaining Healthcare Transformation</a:t>
            </a:r>
            <a:endParaRPr lang="en-US" sz="28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276" y="4352026"/>
            <a:ext cx="6822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Craig Jones</a:t>
            </a:r>
            <a:b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</a:br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Director, Vermont Blueprint for Health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December 8, 2015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</p:txBody>
      </p:sp>
      <p:pic>
        <p:nvPicPr>
          <p:cNvPr id="1026" name="Picture 2" descr="C:\Users\alan.henry\Desktop\rackspace\Communications\sim logo_final_1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03" y="1413162"/>
            <a:ext cx="3247794" cy="1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Vermont’s Community Oriented PCMH Model 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7" name="TextBox 42"/>
          <p:cNvSpPr txBox="1">
            <a:spLocks noChangeArrowheads="1"/>
          </p:cNvSpPr>
          <p:nvPr/>
        </p:nvSpPr>
        <p:spPr bwMode="auto">
          <a:xfrm>
            <a:off x="1686240" y="6228732"/>
            <a:ext cx="5181600" cy="3048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Health IT Infrastructure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86240" y="6533532"/>
            <a:ext cx="5181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Evaluation </a:t>
            </a:r>
            <a:r>
              <a:rPr lang="en-US" sz="1400" dirty="0" smtClean="0">
                <a:solidFill>
                  <a:srgbClr val="000000"/>
                </a:solidFill>
              </a:rPr>
              <a:t>&amp; Comparative Reporting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15581" y="1745220"/>
            <a:ext cx="1004887" cy="763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5506068" y="1845330"/>
            <a:ext cx="928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Advanced Primary Care</a:t>
            </a:r>
          </a:p>
        </p:txBody>
      </p:sp>
      <p:sp>
        <p:nvSpPr>
          <p:cNvPr id="41" name="Oval 40"/>
          <p:cNvSpPr/>
          <p:nvPr/>
        </p:nvSpPr>
        <p:spPr>
          <a:xfrm>
            <a:off x="3057840" y="1745220"/>
            <a:ext cx="2895600" cy="2806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465882" y="1179871"/>
            <a:ext cx="2247670" cy="852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4151676" y="1402623"/>
            <a:ext cx="838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Hospitals</a:t>
            </a:r>
          </a:p>
        </p:txBody>
      </p:sp>
      <p:sp>
        <p:nvSpPr>
          <p:cNvPr id="44" name="Oval 43"/>
          <p:cNvSpPr/>
          <p:nvPr/>
        </p:nvSpPr>
        <p:spPr>
          <a:xfrm>
            <a:off x="3955032" y="4397472"/>
            <a:ext cx="1676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3955032" y="4621310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smtClean="0">
                <a:solidFill>
                  <a:srgbClr val="000000"/>
                </a:solidFill>
              </a:rPr>
              <a:t>Public Health Programs &amp; Services</a:t>
            </a:r>
          </a:p>
        </p:txBody>
      </p:sp>
      <p:sp>
        <p:nvSpPr>
          <p:cNvPr id="46" name="TextBox 47"/>
          <p:cNvSpPr txBox="1">
            <a:spLocks noChangeArrowheads="1"/>
          </p:cNvSpPr>
          <p:nvPr/>
        </p:nvSpPr>
        <p:spPr bwMode="auto">
          <a:xfrm>
            <a:off x="3057840" y="2052480"/>
            <a:ext cx="2971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1200" b="1" u="sng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b="1" u="sng" dirty="0" smtClean="0">
                <a:solidFill>
                  <a:srgbClr val="000000"/>
                </a:solidFill>
              </a:rPr>
              <a:t>Community Health Team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Nurse Coordinator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Social Workers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Nutrition Specialists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Community Health Workers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Public Health Specialist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b="1" u="sng" dirty="0" smtClean="0">
                <a:solidFill>
                  <a:srgbClr val="000000"/>
                </a:solidFill>
              </a:rPr>
              <a:t>Extended Community Health Team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Medicaid Care Coordinators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SASH Teams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Spoke (MAT) Staff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7" name="TextBox 20"/>
          <p:cNvSpPr txBox="1">
            <a:spLocks noChangeArrowheads="1"/>
          </p:cNvSpPr>
          <p:nvPr/>
        </p:nvSpPr>
        <p:spPr bwMode="auto">
          <a:xfrm>
            <a:off x="1762440" y="175750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Specialty Care &amp; Disease Management Programs</a:t>
            </a:r>
          </a:p>
        </p:txBody>
      </p:sp>
      <p:sp>
        <p:nvSpPr>
          <p:cNvPr id="48" name="Oval 47"/>
          <p:cNvSpPr/>
          <p:nvPr/>
        </p:nvSpPr>
        <p:spPr>
          <a:xfrm>
            <a:off x="1762440" y="1590360"/>
            <a:ext cx="2133600" cy="7620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1305240" y="3613707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Mental Health &amp; Substance Abuse Specialty Programs</a:t>
            </a:r>
          </a:p>
        </p:txBody>
      </p:sp>
      <p:sp>
        <p:nvSpPr>
          <p:cNvPr id="50" name="Oval 49"/>
          <p:cNvSpPr/>
          <p:nvPr/>
        </p:nvSpPr>
        <p:spPr>
          <a:xfrm>
            <a:off x="1152840" y="3574020"/>
            <a:ext cx="2286000" cy="6858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1351944" y="2382014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Social &amp; Economic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Services</a:t>
            </a:r>
          </a:p>
        </p:txBody>
      </p:sp>
      <p:sp>
        <p:nvSpPr>
          <p:cNvPr id="52" name="Oval 51"/>
          <p:cNvSpPr/>
          <p:nvPr/>
        </p:nvSpPr>
        <p:spPr>
          <a:xfrm>
            <a:off x="1305240" y="2278620"/>
            <a:ext cx="1981200" cy="6858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2225784" y="4331555"/>
            <a:ext cx="163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Self Management Programs</a:t>
            </a:r>
          </a:p>
        </p:txBody>
      </p:sp>
      <p:sp>
        <p:nvSpPr>
          <p:cNvPr id="54" name="Oval 53"/>
          <p:cNvSpPr/>
          <p:nvPr/>
        </p:nvSpPr>
        <p:spPr>
          <a:xfrm>
            <a:off x="1907220" y="4259820"/>
            <a:ext cx="2293620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Date Placeholder 28"/>
          <p:cNvSpPr txBox="1">
            <a:spLocks noGrp="1"/>
          </p:cNvSpPr>
          <p:nvPr/>
        </p:nvSpPr>
        <p:spPr bwMode="auto">
          <a:xfrm>
            <a:off x="1686240" y="6152532"/>
            <a:ext cx="518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686240" y="6152532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1686240" y="5314332"/>
            <a:ext cx="5181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All-Insurer Payment Reforms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1686240" y="5619132"/>
            <a:ext cx="51816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Local leadership, Practice Facilitators, Workgroups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86240" y="5923932"/>
            <a:ext cx="5181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Local, Regional, Statewide Learning Forums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TextBox 20"/>
          <p:cNvSpPr txBox="1">
            <a:spLocks noChangeArrowheads="1"/>
          </p:cNvSpPr>
          <p:nvPr/>
        </p:nvSpPr>
        <p:spPr bwMode="auto">
          <a:xfrm>
            <a:off x="1209372" y="299191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Home &amp; Long Term Support Services</a:t>
            </a:r>
          </a:p>
        </p:txBody>
      </p:sp>
      <p:sp>
        <p:nvSpPr>
          <p:cNvPr id="67" name="Oval 66"/>
          <p:cNvSpPr/>
          <p:nvPr/>
        </p:nvSpPr>
        <p:spPr>
          <a:xfrm>
            <a:off x="997980" y="2888220"/>
            <a:ext cx="2286000" cy="6858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774453" y="2443296"/>
            <a:ext cx="1004887" cy="763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5864940" y="2543406"/>
            <a:ext cx="928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Advanced Primary Care</a:t>
            </a:r>
          </a:p>
        </p:txBody>
      </p:sp>
      <p:sp>
        <p:nvSpPr>
          <p:cNvPr id="69" name="Oval 68"/>
          <p:cNvSpPr/>
          <p:nvPr/>
        </p:nvSpPr>
        <p:spPr>
          <a:xfrm>
            <a:off x="5803949" y="3180696"/>
            <a:ext cx="1004887" cy="763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21"/>
          <p:cNvSpPr txBox="1">
            <a:spLocks noChangeArrowheads="1"/>
          </p:cNvSpPr>
          <p:nvPr/>
        </p:nvSpPr>
        <p:spPr bwMode="auto">
          <a:xfrm>
            <a:off x="5894436" y="3280806"/>
            <a:ext cx="928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Advanced Primary Care</a:t>
            </a:r>
          </a:p>
        </p:txBody>
      </p:sp>
      <p:sp>
        <p:nvSpPr>
          <p:cNvPr id="71" name="Oval 70"/>
          <p:cNvSpPr/>
          <p:nvPr/>
        </p:nvSpPr>
        <p:spPr>
          <a:xfrm>
            <a:off x="5464745" y="3829608"/>
            <a:ext cx="1004887" cy="763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21"/>
          <p:cNvSpPr txBox="1">
            <a:spLocks noChangeArrowheads="1"/>
          </p:cNvSpPr>
          <p:nvPr/>
        </p:nvSpPr>
        <p:spPr bwMode="auto">
          <a:xfrm>
            <a:off x="5555232" y="3929718"/>
            <a:ext cx="928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Advanced Primary Care</a:t>
            </a:r>
          </a:p>
        </p:txBody>
      </p:sp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Timeline for Implementation 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graphicFrame>
        <p:nvGraphicFramePr>
          <p:cNvPr id="38" name="Char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51137"/>
              </p:ext>
            </p:extLst>
          </p:nvPr>
        </p:nvGraphicFramePr>
        <p:xfrm>
          <a:off x="1" y="1397000"/>
          <a:ext cx="9076264" cy="525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Impact on Expenditures and Services 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0" y="1582992"/>
            <a:ext cx="5801710" cy="493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172200" y="2252246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Expenditures on healthcare for the whole population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248400" y="4520625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Medicaid expenditures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special services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372088" y="6506496"/>
            <a:ext cx="3771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Population Health Management 2015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04800" y="1128252"/>
            <a:ext cx="430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Expenditures Per Person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Progress Towards Population Health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398" y="1397000"/>
            <a:ext cx="8003460" cy="477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Integration With ACOs </a:t>
            </a:r>
            <a:r>
              <a:rPr lang="en-US" sz="2800" b="1" dirty="0" smtClean="0"/>
              <a:t>&amp; Community Organization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2744" y="1874689"/>
            <a:ext cx="8991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Integration of ACO and Blueprint workgroups &amp; support network</a:t>
            </a:r>
          </a:p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Leadership team including medical &amp; community providers</a:t>
            </a: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Focus on improving coordination, quality, core ACO measures</a:t>
            </a:r>
          </a:p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Guide community health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teams &amp; transformation network</a:t>
            </a: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New medical home payment model</a:t>
            </a:r>
          </a:p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</a:rPr>
              <a:t>Progress in all 14 service areas</a:t>
            </a:r>
          </a:p>
          <a:p>
            <a:pPr marL="509588" lvl="1" indent="-457200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341313" algn="l"/>
              </a:tabLst>
            </a:pPr>
            <a:endParaRPr lang="en-US" sz="23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Progress Towards Population Health 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3" y="2454881"/>
            <a:ext cx="2960687" cy="383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38" y="2381856"/>
            <a:ext cx="3014662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1160"/>
          <a:stretch/>
        </p:blipFill>
        <p:spPr>
          <a:xfrm>
            <a:off x="2659063" y="1957994"/>
            <a:ext cx="3706812" cy="476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2398" y="1323260"/>
            <a:ext cx="7118557" cy="72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Whole Population Comparative Evaluation</a:t>
            </a:r>
          </a:p>
          <a:p>
            <a:pPr algn="l"/>
            <a:r>
              <a:rPr lang="en-US" sz="2800" b="1" dirty="0" smtClean="0"/>
              <a:t>Practice and Service Area Profiles</a:t>
            </a: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utraface Text Book"/>
                <a:cs typeface="Neutraface Text Book"/>
              </a:rPr>
              <a:t>Transition to a Sustainable </a:t>
            </a:r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Health </a:t>
            </a:r>
            <a:r>
              <a:rPr lang="en-US" sz="2800" dirty="0">
                <a:solidFill>
                  <a:schemeClr val="bg1"/>
                </a:solidFill>
                <a:latin typeface="Neutraface Text Book"/>
                <a:cs typeface="Neutraface Text Book"/>
              </a:rPr>
              <a:t>System </a:t>
            </a:r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 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76200" y="1406004"/>
            <a:ext cx="44797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Federal Accelerators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0" y="2777604"/>
            <a:ext cx="7242132" cy="457200"/>
          </a:xfrm>
          <a:prstGeom prst="rightArrow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Medicaid Global Commitment Waiver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-32060" y="3920604"/>
            <a:ext cx="917606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2727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11871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2025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2787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3549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4311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5073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5835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>
            <a:off x="6597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7359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81213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-3206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23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79989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41989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03989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827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447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067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687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307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92740" y="414920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1981200" y="2244204"/>
            <a:ext cx="5260932" cy="457200"/>
          </a:xfrm>
          <a:prstGeom prst="rightArrow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Multi Payer Advanced Primary Care Demonstration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4343400" y="1710804"/>
            <a:ext cx="1524000" cy="457200"/>
          </a:xfrm>
          <a:prstGeom prst="rightArrow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MAT Health Home </a:t>
            </a:r>
          </a:p>
        </p:txBody>
      </p:sp>
      <p:sp>
        <p:nvSpPr>
          <p:cNvPr id="79" name="Right Arrow 78"/>
          <p:cNvSpPr/>
          <p:nvPr/>
        </p:nvSpPr>
        <p:spPr>
          <a:xfrm>
            <a:off x="5201283" y="1177404"/>
            <a:ext cx="2037717" cy="457200"/>
          </a:xfrm>
          <a:prstGeom prst="rightArrow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93009" y="5444604"/>
            <a:ext cx="2183991" cy="261610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Statewide hub &amp; spoke program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7315200" y="1329804"/>
            <a:ext cx="1784659" cy="1905000"/>
          </a:xfrm>
          <a:prstGeom prst="rightArrow">
            <a:avLst>
              <a:gd name="adj1" fmla="val 100000"/>
              <a:gd name="adj2" fmla="val 30054"/>
            </a:avLst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Aligned Medicare &amp; Medicaid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Waivers,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Next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Generation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ACO.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ysClr val="windowText" lastClr="000000"/>
                </a:solidFill>
                <a:latin typeface="Calibri"/>
              </a:rPr>
              <a:t>All Payer Accountable Health System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81201" y="5825604"/>
            <a:ext cx="3625540" cy="600164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Statewide PCMHs, CHTs, SASH, self management programs.  All-insurer payment reforms.  Comparative evaluation, dashboards, learning activities.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82741" y="4606404"/>
            <a:ext cx="3461060" cy="76944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 stakeholder groups.  ACOs form and develop statewide networks. Shared savings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programs. Core measure selection.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Collaboratives.  Data and health information system enhancements.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20001" y="4903763"/>
            <a:ext cx="1508508" cy="76944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Community oriented accountable health system &amp; universal primary care?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67400" y="5825604"/>
            <a:ext cx="2253939" cy="60016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Community collaborative structure. Population health focus &amp; new PCMH payment model.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8600" y="4598963"/>
            <a:ext cx="2620524" cy="769441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PCMH &amp; CHT pilots.  Multi-insurer payment reforms.  Develop transformation network, data infrastructure, and analytic capacity. 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43000" y="6511404"/>
            <a:ext cx="6400801" cy="261610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Expansion of EHR use, HIE development, Meaningful Use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234691" y="3234804"/>
            <a:ext cx="7865167" cy="457200"/>
          </a:xfrm>
          <a:prstGeom prst="rightArrow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ARRA (Stimulus), HITECH Act</a:t>
            </a:r>
          </a:p>
        </p:txBody>
      </p:sp>
      <p:sp>
        <p:nvSpPr>
          <p:cNvPr id="89" name="Right Arrow 88"/>
          <p:cNvSpPr/>
          <p:nvPr/>
        </p:nvSpPr>
        <p:spPr>
          <a:xfrm>
            <a:off x="5943600" y="1710804"/>
            <a:ext cx="1298530" cy="457200"/>
          </a:xfrm>
          <a:prstGeom prst="rightArrow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Shift to GC 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807140" y="3768204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8561789" y="41492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Neutraface Text Book"/>
                <a:cs typeface="Neutraface Text Book"/>
              </a:rPr>
              <a:t>Building on SIM</a:t>
            </a:r>
            <a:endParaRPr lang="en-US" sz="2800" dirty="0">
              <a:solidFill>
                <a:prstClr val="white"/>
              </a:solidFill>
              <a:latin typeface="Neutraface Text Book"/>
              <a:cs typeface="Neutraface Text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3" y="1602572"/>
            <a:ext cx="54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kern="0" dirty="0" smtClean="0">
                <a:solidFill>
                  <a:prstClr val="black"/>
                </a:solidFill>
              </a:rPr>
              <a:t>Ingredients to Maintain Progress</a:t>
            </a:r>
            <a:endParaRPr lang="en-US" sz="2800" b="1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086896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285750" defTabSz="91440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Common mission, shared interests, and strong leadership are essential</a:t>
            </a:r>
          </a:p>
          <a:p>
            <a:pPr marL="57150" indent="-285750" defTabSz="91440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Core measures help define priorities and establish shared interests</a:t>
            </a:r>
          </a:p>
          <a:p>
            <a:pPr marL="57150" indent="-285750" defTabSz="91440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Multi-payer payment reforms linked to shared interests &amp; core measures</a:t>
            </a:r>
          </a:p>
          <a:p>
            <a:pPr marL="57150" indent="-285750" defTabSz="91440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Payment reforms stimulate more complete medical &amp; non-medical services</a:t>
            </a:r>
          </a:p>
          <a:p>
            <a:pPr marL="57150" indent="-285750" defTabSz="91440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Consistent measurement, comparative reporting, transparency </a:t>
            </a:r>
          </a:p>
          <a:p>
            <a:pPr marL="57150" indent="-285750" defTabSz="91440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States can offer unique leadership, regulatory,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and convening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5391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5140F7-6AFA-403A-ABFD-040CF2A3CBE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446</Words>
  <Application>Microsoft Office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Maine Health Management Coalition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Putnoky</dc:creator>
  <cp:lastModifiedBy>work</cp:lastModifiedBy>
  <cp:revision>58</cp:revision>
  <dcterms:created xsi:type="dcterms:W3CDTF">2014-04-14T13:33:44Z</dcterms:created>
  <dcterms:modified xsi:type="dcterms:W3CDTF">2015-12-07T14:26:54Z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